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1484" r:id="rId2"/>
    <p:sldId id="1628" r:id="rId3"/>
    <p:sldId id="1494" r:id="rId4"/>
    <p:sldId id="1615" r:id="rId5"/>
    <p:sldId id="1617" r:id="rId6"/>
    <p:sldId id="1501" r:id="rId7"/>
    <p:sldId id="1629" r:id="rId8"/>
    <p:sldId id="1630" r:id="rId9"/>
    <p:sldId id="1498" r:id="rId10"/>
    <p:sldId id="1496" r:id="rId11"/>
    <p:sldId id="1618" r:id="rId12"/>
    <p:sldId id="1632" r:id="rId13"/>
    <p:sldId id="1619" r:id="rId14"/>
    <p:sldId id="1633" r:id="rId15"/>
    <p:sldId id="1497" r:id="rId16"/>
    <p:sldId id="1621" r:id="rId17"/>
    <p:sldId id="1499" r:id="rId18"/>
    <p:sldId id="1620" r:id="rId19"/>
    <p:sldId id="1622" r:id="rId20"/>
    <p:sldId id="1623" r:id="rId21"/>
    <p:sldId id="1624" r:id="rId22"/>
    <p:sldId id="1634" r:id="rId23"/>
    <p:sldId id="1625" r:id="rId24"/>
    <p:sldId id="1358" r:id="rId25"/>
    <p:sldId id="1417" r:id="rId26"/>
    <p:sldId id="1635" r:id="rId27"/>
    <p:sldId id="1627" r:id="rId28"/>
    <p:sldId id="1637" r:id="rId29"/>
    <p:sldId id="129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D2940-1C2F-43BA-B9B8-6D7820454061}">
          <p14:sldIdLst>
            <p14:sldId id="1484"/>
            <p14:sldId id="1628"/>
            <p14:sldId id="1494"/>
            <p14:sldId id="1615"/>
            <p14:sldId id="1617"/>
            <p14:sldId id="1501"/>
            <p14:sldId id="1629"/>
            <p14:sldId id="1630"/>
            <p14:sldId id="1498"/>
            <p14:sldId id="1496"/>
            <p14:sldId id="1618"/>
            <p14:sldId id="1632"/>
            <p14:sldId id="1619"/>
            <p14:sldId id="1633"/>
            <p14:sldId id="1497"/>
            <p14:sldId id="1621"/>
            <p14:sldId id="1499"/>
            <p14:sldId id="1620"/>
            <p14:sldId id="1622"/>
            <p14:sldId id="1623"/>
            <p14:sldId id="1624"/>
            <p14:sldId id="1634"/>
            <p14:sldId id="1625"/>
            <p14:sldId id="1358"/>
            <p14:sldId id="1417"/>
            <p14:sldId id="1635"/>
            <p14:sldId id="1627"/>
            <p14:sldId id="1637"/>
            <p14:sldId id="1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2366"/>
    <a:srgbClr val="608F3D"/>
    <a:srgbClr val="A2CF49"/>
    <a:srgbClr val="F4DE3A"/>
    <a:srgbClr val="C1F2E6"/>
    <a:srgbClr val="FCB11C"/>
    <a:srgbClr val="F8C92B"/>
    <a:srgbClr val="F6D130"/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19C14-D1D9-45E8-9939-7F31FFC60479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2D0FA66-FAAE-47B9-89C0-FD8054E4413E}">
      <dgm:prSet phldrT="[Text]" custT="1"/>
      <dgm:spPr/>
      <dgm:t>
        <a:bodyPr/>
        <a:lstStyle/>
        <a:p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Tìm hiểu các lệnh vào ra đơn giản</a:t>
          </a:r>
        </a:p>
      </dgm:t>
    </dgm:pt>
    <dgm:pt modelId="{E3A0185C-5C62-4B4A-B72F-7EFDB6A3DFB6}" type="parTrans" cxnId="{B8A8EFE1-C9AC-4E4C-9CA8-1467F47D9C47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899B9-5D3B-403E-BBB9-2FF3EDA5F6D9}" type="sibTrans" cxnId="{B8A8EFE1-C9AC-4E4C-9CA8-1467F47D9C47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58064-0ADC-4240-A51C-20F0DCA5F5A9}">
      <dgm:prSet phldrT="[Text]" custT="1"/>
      <dgm:spPr/>
      <dgm:t>
        <a:bodyPr/>
        <a:lstStyle/>
        <a:p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Thực hiện chuyển đổi dữ liệu giữa các kiểu dữ liệu cơ bản</a:t>
          </a:r>
        </a:p>
      </dgm:t>
    </dgm:pt>
    <dgm:pt modelId="{DEEE8393-A99E-40FB-BDAC-359226783FA2}" type="parTrans" cxnId="{0363C7EC-B8FB-49BD-8902-A343749BAD08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6C6D9-C9B0-40FA-8F53-1368F20ED4C8}" type="sibTrans" cxnId="{0363C7EC-B8FB-49BD-8902-A343749BAD08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47AA1-02A7-4322-85AC-229BF8505998}" type="pres">
      <dgm:prSet presAssocID="{E1F19C14-D1D9-45E8-9939-7F31FFC60479}" presName="rootnode" presStyleCnt="0">
        <dgm:presLayoutVars>
          <dgm:chMax/>
          <dgm:chPref/>
          <dgm:dir/>
          <dgm:animLvl val="lvl"/>
        </dgm:presLayoutVars>
      </dgm:prSet>
      <dgm:spPr/>
    </dgm:pt>
    <dgm:pt modelId="{2F43C92C-4715-43A9-BE90-D047897374E3}" type="pres">
      <dgm:prSet presAssocID="{92D0FA66-FAAE-47B9-89C0-FD8054E4413E}" presName="composite" presStyleCnt="0"/>
      <dgm:spPr/>
    </dgm:pt>
    <dgm:pt modelId="{2ABDC1BA-C956-44D4-9E43-47C370D19C4E}" type="pres">
      <dgm:prSet presAssocID="{92D0FA66-FAAE-47B9-89C0-FD8054E4413E}" presName="LShape" presStyleLbl="alignNode1" presStyleIdx="0" presStyleCnt="3"/>
      <dgm:spPr/>
    </dgm:pt>
    <dgm:pt modelId="{C07BE4C6-2C8A-4FA0-94BC-2C2B52FA58ED}" type="pres">
      <dgm:prSet presAssocID="{92D0FA66-FAAE-47B9-89C0-FD8054E4413E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C62D8DB-0020-4107-8D65-963F6A243FF0}" type="pres">
      <dgm:prSet presAssocID="{92D0FA66-FAAE-47B9-89C0-FD8054E4413E}" presName="Triangle" presStyleLbl="alignNode1" presStyleIdx="1" presStyleCnt="3"/>
      <dgm:spPr/>
    </dgm:pt>
    <dgm:pt modelId="{E5344FDE-AB84-44A1-B57C-FF6037D7B6B5}" type="pres">
      <dgm:prSet presAssocID="{AE3899B9-5D3B-403E-BBB9-2FF3EDA5F6D9}" presName="sibTrans" presStyleCnt="0"/>
      <dgm:spPr/>
    </dgm:pt>
    <dgm:pt modelId="{9482E63B-C8CC-41D7-AC6C-3F11D34C3DFB}" type="pres">
      <dgm:prSet presAssocID="{AE3899B9-5D3B-403E-BBB9-2FF3EDA5F6D9}" presName="space" presStyleCnt="0"/>
      <dgm:spPr/>
    </dgm:pt>
    <dgm:pt modelId="{4868CCEF-7CEA-4D4F-9066-B0555D9C1338}" type="pres">
      <dgm:prSet presAssocID="{C0758064-0ADC-4240-A51C-20F0DCA5F5A9}" presName="composite" presStyleCnt="0"/>
      <dgm:spPr/>
    </dgm:pt>
    <dgm:pt modelId="{8FC629C5-CB52-492C-9470-E1B3BE512EBC}" type="pres">
      <dgm:prSet presAssocID="{C0758064-0ADC-4240-A51C-20F0DCA5F5A9}" presName="LShape" presStyleLbl="alignNode1" presStyleIdx="2" presStyleCnt="3"/>
      <dgm:spPr/>
    </dgm:pt>
    <dgm:pt modelId="{6428CB38-0AF9-4500-8129-63D26CDD9F49}" type="pres">
      <dgm:prSet presAssocID="{C0758064-0ADC-4240-A51C-20F0DCA5F5A9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FEF57A04-BDBE-4140-997D-1BEEDA07EBEF}" type="presOf" srcId="{92D0FA66-FAAE-47B9-89C0-FD8054E4413E}" destId="{C07BE4C6-2C8A-4FA0-94BC-2C2B52FA58ED}" srcOrd="0" destOrd="0" presId="urn:microsoft.com/office/officeart/2009/3/layout/StepUpProcess"/>
    <dgm:cxn modelId="{4F9BE162-1CE1-42E8-9652-5B5F4A899396}" type="presOf" srcId="{C0758064-0ADC-4240-A51C-20F0DCA5F5A9}" destId="{6428CB38-0AF9-4500-8129-63D26CDD9F49}" srcOrd="0" destOrd="0" presId="urn:microsoft.com/office/officeart/2009/3/layout/StepUpProcess"/>
    <dgm:cxn modelId="{A9F8BCBC-905C-4885-AB45-F2B9171BF74D}" type="presOf" srcId="{E1F19C14-D1D9-45E8-9939-7F31FFC60479}" destId="{CDD47AA1-02A7-4322-85AC-229BF8505998}" srcOrd="0" destOrd="0" presId="urn:microsoft.com/office/officeart/2009/3/layout/StepUpProcess"/>
    <dgm:cxn modelId="{B8A8EFE1-C9AC-4E4C-9CA8-1467F47D9C47}" srcId="{E1F19C14-D1D9-45E8-9939-7F31FFC60479}" destId="{92D0FA66-FAAE-47B9-89C0-FD8054E4413E}" srcOrd="0" destOrd="0" parTransId="{E3A0185C-5C62-4B4A-B72F-7EFDB6A3DFB6}" sibTransId="{AE3899B9-5D3B-403E-BBB9-2FF3EDA5F6D9}"/>
    <dgm:cxn modelId="{0363C7EC-B8FB-49BD-8902-A343749BAD08}" srcId="{E1F19C14-D1D9-45E8-9939-7F31FFC60479}" destId="{C0758064-0ADC-4240-A51C-20F0DCA5F5A9}" srcOrd="1" destOrd="0" parTransId="{DEEE8393-A99E-40FB-BDAC-359226783FA2}" sibTransId="{0B36C6D9-C9B0-40FA-8F53-1368F20ED4C8}"/>
    <dgm:cxn modelId="{E32AD136-23C1-47C2-B4D4-D7F78A8E7D2D}" type="presParOf" srcId="{CDD47AA1-02A7-4322-85AC-229BF8505998}" destId="{2F43C92C-4715-43A9-BE90-D047897374E3}" srcOrd="0" destOrd="0" presId="urn:microsoft.com/office/officeart/2009/3/layout/StepUpProcess"/>
    <dgm:cxn modelId="{092EF8BD-0AB2-46EA-8B6C-8908ACB3D7A3}" type="presParOf" srcId="{2F43C92C-4715-43A9-BE90-D047897374E3}" destId="{2ABDC1BA-C956-44D4-9E43-47C370D19C4E}" srcOrd="0" destOrd="0" presId="urn:microsoft.com/office/officeart/2009/3/layout/StepUpProcess"/>
    <dgm:cxn modelId="{C80C25A2-4BD0-419C-A1B3-E0ABBDBEA327}" type="presParOf" srcId="{2F43C92C-4715-43A9-BE90-D047897374E3}" destId="{C07BE4C6-2C8A-4FA0-94BC-2C2B52FA58ED}" srcOrd="1" destOrd="0" presId="urn:microsoft.com/office/officeart/2009/3/layout/StepUpProcess"/>
    <dgm:cxn modelId="{C8E41E32-4B12-49B5-A884-28BFFE886365}" type="presParOf" srcId="{2F43C92C-4715-43A9-BE90-D047897374E3}" destId="{8C62D8DB-0020-4107-8D65-963F6A243FF0}" srcOrd="2" destOrd="0" presId="urn:microsoft.com/office/officeart/2009/3/layout/StepUpProcess"/>
    <dgm:cxn modelId="{1CC75D51-9DA0-48E5-A9CE-93754C1F245C}" type="presParOf" srcId="{CDD47AA1-02A7-4322-85AC-229BF8505998}" destId="{E5344FDE-AB84-44A1-B57C-FF6037D7B6B5}" srcOrd="1" destOrd="0" presId="urn:microsoft.com/office/officeart/2009/3/layout/StepUpProcess"/>
    <dgm:cxn modelId="{264F9ABA-82A9-4CB1-92D0-AA6A4FE81CA2}" type="presParOf" srcId="{E5344FDE-AB84-44A1-B57C-FF6037D7B6B5}" destId="{9482E63B-C8CC-41D7-AC6C-3F11D34C3DFB}" srcOrd="0" destOrd="0" presId="urn:microsoft.com/office/officeart/2009/3/layout/StepUpProcess"/>
    <dgm:cxn modelId="{75A573EE-5DA9-472B-B258-5B23B0797EEF}" type="presParOf" srcId="{CDD47AA1-02A7-4322-85AC-229BF8505998}" destId="{4868CCEF-7CEA-4D4F-9066-B0555D9C1338}" srcOrd="2" destOrd="0" presId="urn:microsoft.com/office/officeart/2009/3/layout/StepUpProcess"/>
    <dgm:cxn modelId="{4B39854F-B65E-4DFD-AF29-B5230EA4D823}" type="presParOf" srcId="{4868CCEF-7CEA-4D4F-9066-B0555D9C1338}" destId="{8FC629C5-CB52-492C-9470-E1B3BE512EBC}" srcOrd="0" destOrd="0" presId="urn:microsoft.com/office/officeart/2009/3/layout/StepUpProcess"/>
    <dgm:cxn modelId="{1ED0A82E-DDC1-420C-B1A4-4BDCD35341AD}" type="presParOf" srcId="{4868CCEF-7CEA-4D4F-9066-B0555D9C1338}" destId="{6428CB38-0AF9-4500-8129-63D26CDD9F4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DC1BA-C956-44D4-9E43-47C370D19C4E}">
      <dsp:nvSpPr>
        <dsp:cNvPr id="0" name=""/>
        <dsp:cNvSpPr/>
      </dsp:nvSpPr>
      <dsp:spPr>
        <a:xfrm rot="5400000">
          <a:off x="1236421" y="284189"/>
          <a:ext cx="2296650" cy="38215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BE4C6-2C8A-4FA0-94BC-2C2B52FA58ED}">
      <dsp:nvSpPr>
        <dsp:cNvPr id="0" name=""/>
        <dsp:cNvSpPr/>
      </dsp:nvSpPr>
      <dsp:spPr>
        <a:xfrm>
          <a:off x="853053" y="1426016"/>
          <a:ext cx="3450138" cy="302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Tìm hiểu các lệnh vào ra đơn giản</a:t>
          </a:r>
        </a:p>
      </dsp:txBody>
      <dsp:txXfrm>
        <a:off x="853053" y="1426016"/>
        <a:ext cx="3450138" cy="3024248"/>
      </dsp:txXfrm>
    </dsp:sp>
    <dsp:sp modelId="{8C62D8DB-0020-4107-8D65-963F6A243FF0}">
      <dsp:nvSpPr>
        <dsp:cNvPr id="0" name=""/>
        <dsp:cNvSpPr/>
      </dsp:nvSpPr>
      <dsp:spPr>
        <a:xfrm>
          <a:off x="3652222" y="2840"/>
          <a:ext cx="650969" cy="65096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629C5-CB52-492C-9470-E1B3BE512EBC}">
      <dsp:nvSpPr>
        <dsp:cNvPr id="0" name=""/>
        <dsp:cNvSpPr/>
      </dsp:nvSpPr>
      <dsp:spPr>
        <a:xfrm rot="5400000">
          <a:off x="5460064" y="-760955"/>
          <a:ext cx="2296650" cy="38215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8CB38-0AF9-4500-8129-63D26CDD9F49}">
      <dsp:nvSpPr>
        <dsp:cNvPr id="0" name=""/>
        <dsp:cNvSpPr/>
      </dsp:nvSpPr>
      <dsp:spPr>
        <a:xfrm>
          <a:off x="5076696" y="380871"/>
          <a:ext cx="3450138" cy="3024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Thực hiện chuyển đổi dữ liệu giữa các kiểu dữ liệu cơ bản</a:t>
          </a:r>
        </a:p>
      </dsp:txBody>
      <dsp:txXfrm>
        <a:off x="5076696" y="380871"/>
        <a:ext cx="3450138" cy="3024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048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1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0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5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85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9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0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E61F6A-6C8D-4C12-97EF-999418BDE4E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0CAE1CD-B447-612A-2959-37A979749B35}"/>
              </a:ext>
            </a:extLst>
          </p:cNvPr>
          <p:cNvSpPr/>
          <p:nvPr/>
        </p:nvSpPr>
        <p:spPr>
          <a:xfrm rot="19881494">
            <a:off x="5816119" y="-675705"/>
            <a:ext cx="7738264" cy="8328577"/>
          </a:xfrm>
          <a:custGeom>
            <a:avLst/>
            <a:gdLst>
              <a:gd name="connsiteX0" fmla="*/ 7738264 w 7738264"/>
              <a:gd name="connsiteY0" fmla="*/ 2309765 h 8328577"/>
              <a:gd name="connsiteX1" fmla="*/ 4451007 w 7738264"/>
              <a:gd name="connsiteY1" fmla="*/ 8328577 h 8328577"/>
              <a:gd name="connsiteX2" fmla="*/ 1 w 7738264"/>
              <a:gd name="connsiteY2" fmla="*/ 5897599 h 8328577"/>
              <a:gd name="connsiteX3" fmla="*/ 0 w 7738264"/>
              <a:gd name="connsiteY3" fmla="*/ 0 h 8328577"/>
              <a:gd name="connsiteX4" fmla="*/ 3509194 w 7738264"/>
              <a:gd name="connsiteY4" fmla="*/ 0 h 832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264" h="8328577">
                <a:moveTo>
                  <a:pt x="7738264" y="2309765"/>
                </a:moveTo>
                <a:lnTo>
                  <a:pt x="4451007" y="8328577"/>
                </a:lnTo>
                <a:lnTo>
                  <a:pt x="1" y="5897599"/>
                </a:lnTo>
                <a:lnTo>
                  <a:pt x="0" y="0"/>
                </a:lnTo>
                <a:lnTo>
                  <a:pt x="3509194" y="0"/>
                </a:lnTo>
                <a:close/>
              </a:path>
            </a:pathLst>
          </a:custGeom>
          <a:solidFill>
            <a:srgbClr val="4472C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9078E6-DDCD-8BF8-7BD6-7340FBD659E1}"/>
              </a:ext>
            </a:extLst>
          </p:cNvPr>
          <p:cNvSpPr/>
          <p:nvPr/>
        </p:nvSpPr>
        <p:spPr>
          <a:xfrm rot="19881494">
            <a:off x="3526775" y="-753335"/>
            <a:ext cx="2770345" cy="1513062"/>
          </a:xfrm>
          <a:custGeom>
            <a:avLst/>
            <a:gdLst>
              <a:gd name="connsiteX0" fmla="*/ 0 w 2770345"/>
              <a:gd name="connsiteY0" fmla="*/ 0 h 1513062"/>
              <a:gd name="connsiteX1" fmla="*/ 2770345 w 2770345"/>
              <a:gd name="connsiteY1" fmla="*/ 1513062 h 1513062"/>
              <a:gd name="connsiteX2" fmla="*/ 0 w 2770345"/>
              <a:gd name="connsiteY2" fmla="*/ 1513062 h 15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0345" h="1513062">
                <a:moveTo>
                  <a:pt x="0" y="0"/>
                </a:moveTo>
                <a:lnTo>
                  <a:pt x="2770345" y="1513062"/>
                </a:lnTo>
                <a:lnTo>
                  <a:pt x="0" y="1513062"/>
                </a:lnTo>
                <a:close/>
              </a:path>
            </a:pathLst>
          </a:custGeom>
          <a:solidFill>
            <a:srgbClr val="E05421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AC16C3A-132D-B971-30EC-68CF49DAD8F6}"/>
              </a:ext>
            </a:extLst>
          </p:cNvPr>
          <p:cNvSpPr/>
          <p:nvPr/>
        </p:nvSpPr>
        <p:spPr>
          <a:xfrm>
            <a:off x="-13063" y="-9823"/>
            <a:ext cx="6077874" cy="5883965"/>
          </a:xfrm>
          <a:custGeom>
            <a:avLst/>
            <a:gdLst>
              <a:gd name="connsiteX0" fmla="*/ 0 w 6077874"/>
              <a:gd name="connsiteY0" fmla="*/ 0 h 5883965"/>
              <a:gd name="connsiteX1" fmla="*/ 2846695 w 6077874"/>
              <a:gd name="connsiteY1" fmla="*/ 0 h 5883965"/>
              <a:gd name="connsiteX2" fmla="*/ 6077874 w 6077874"/>
              <a:gd name="connsiteY2" fmla="*/ 5883965 h 5883965"/>
              <a:gd name="connsiteX3" fmla="*/ 0 w 6077874"/>
              <a:gd name="connsiteY3" fmla="*/ 5883965 h 588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7874" h="5883965">
                <a:moveTo>
                  <a:pt x="0" y="0"/>
                </a:moveTo>
                <a:lnTo>
                  <a:pt x="2846695" y="0"/>
                </a:lnTo>
                <a:lnTo>
                  <a:pt x="6077874" y="5883965"/>
                </a:lnTo>
                <a:lnTo>
                  <a:pt x="0" y="5883965"/>
                </a:lnTo>
                <a:close/>
              </a:path>
            </a:pathLst>
          </a:custGeom>
          <a:solidFill>
            <a:srgbClr val="6BC24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05B2333-3F4A-8911-D8E5-D77A02B0AD53}"/>
              </a:ext>
            </a:extLst>
          </p:cNvPr>
          <p:cNvSpPr/>
          <p:nvPr/>
        </p:nvSpPr>
        <p:spPr>
          <a:xfrm>
            <a:off x="-13063" y="5441569"/>
            <a:ext cx="6609099" cy="1416431"/>
          </a:xfrm>
          <a:custGeom>
            <a:avLst/>
            <a:gdLst>
              <a:gd name="connsiteX0" fmla="*/ 0 w 6622161"/>
              <a:gd name="connsiteY0" fmla="*/ 0 h 1416431"/>
              <a:gd name="connsiteX1" fmla="*/ 5844328 w 6622161"/>
              <a:gd name="connsiteY1" fmla="*/ 0 h 1416431"/>
              <a:gd name="connsiteX2" fmla="*/ 6622161 w 6622161"/>
              <a:gd name="connsiteY2" fmla="*/ 1416431 h 1416431"/>
              <a:gd name="connsiteX3" fmla="*/ 0 w 6622161"/>
              <a:gd name="connsiteY3" fmla="*/ 1416431 h 14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161" h="1416431">
                <a:moveTo>
                  <a:pt x="0" y="0"/>
                </a:moveTo>
                <a:lnTo>
                  <a:pt x="5844328" y="0"/>
                </a:lnTo>
                <a:lnTo>
                  <a:pt x="6622161" y="1416431"/>
                </a:lnTo>
                <a:lnTo>
                  <a:pt x="0" y="1416431"/>
                </a:lnTo>
                <a:close/>
              </a:path>
            </a:pathLst>
          </a:custGeom>
          <a:solidFill>
            <a:srgbClr val="CBAC57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4" name="Picture 4" descr="GIẢI BÀI TẬP SGK TIN HỌC LỚP 10 - KẾT NỐI TRI THỨC VỚI CUỘC SỐNG - Blog  Toán Tin">
            <a:extLst>
              <a:ext uri="{FF2B5EF4-FFF2-40B4-BE49-F238E27FC236}">
                <a16:creationId xmlns:a16="http://schemas.microsoft.com/office/drawing/2014/main" id="{A4E10112-785D-B1FC-0ECF-4F8BAACF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645272"/>
            <a:ext cx="2991561" cy="422142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23936-2AA6-664D-9156-351F83BC1414}"/>
              </a:ext>
            </a:extLst>
          </p:cNvPr>
          <p:cNvSpPr txBox="1"/>
          <p:nvPr/>
        </p:nvSpPr>
        <p:spPr>
          <a:xfrm>
            <a:off x="5299537" y="2118597"/>
            <a:ext cx="6892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18:</a:t>
            </a:r>
          </a:p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544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4846320" y="603504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7708392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</p:spTree>
    <p:extLst>
      <p:ext uri="{BB962C8B-B14F-4D97-AF65-F5344CB8AC3E}">
        <p14:creationId xmlns:p14="http://schemas.microsoft.com/office/powerpoint/2010/main" val="25256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60899 -0.0013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43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1">
            <a:hlinkClick r:id="" action="ppaction://media"/>
            <a:extLst>
              <a:ext uri="{FF2B5EF4-FFF2-40B4-BE49-F238E27FC236}">
                <a16:creationId xmlns:a16="http://schemas.microsoft.com/office/drawing/2014/main" id="{34BA78EE-4296-1612-DD32-7B43E60C7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6" y="0"/>
            <a:ext cx="6672954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AF29676-C44A-1F27-87CA-37CEC26FF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06225"/>
              </p:ext>
            </p:extLst>
          </p:nvPr>
        </p:nvGraphicFramePr>
        <p:xfrm>
          <a:off x="252984" y="1447800"/>
          <a:ext cx="492251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189">
                  <a:extLst>
                    <a:ext uri="{9D8B030D-6E8A-4147-A177-3AD203B41FA5}">
                      <a16:colId xmlns:a16="http://schemas.microsoft.com/office/drawing/2014/main" val="3194198850"/>
                    </a:ext>
                  </a:extLst>
                </a:gridCol>
                <a:gridCol w="1672817">
                  <a:extLst>
                    <a:ext uri="{9D8B030D-6E8A-4147-A177-3AD203B41FA5}">
                      <a16:colId xmlns:a16="http://schemas.microsoft.com/office/drawing/2014/main" val="2754799110"/>
                    </a:ext>
                  </a:extLst>
                </a:gridCol>
                <a:gridCol w="2104513">
                  <a:extLst>
                    <a:ext uri="{9D8B030D-6E8A-4147-A177-3AD203B41FA5}">
                      <a16:colId xmlns:a16="http://schemas.microsoft.com/office/drawing/2014/main" val="63854362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dữ liệu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64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nguyên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 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27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thực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1.5, 3/7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106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Xâu kí tự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“hello”, “123”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True, 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62149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E30217-7602-2431-0B06-34166D4259C1}"/>
              </a:ext>
            </a:extLst>
          </p:cNvPr>
          <p:cNvSpPr/>
          <p:nvPr/>
        </p:nvSpPr>
        <p:spPr>
          <a:xfrm>
            <a:off x="-278036" y="591312"/>
            <a:ext cx="5682140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kiểu dữ liệu cơ bản của Python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A2E2A19-2CC7-D934-043B-C4978E5B6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43247"/>
              </p:ext>
            </p:extLst>
          </p:nvPr>
        </p:nvGraphicFramePr>
        <p:xfrm>
          <a:off x="252984" y="3569254"/>
          <a:ext cx="492252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291">
                  <a:extLst>
                    <a:ext uri="{9D8B030D-6E8A-4147-A177-3AD203B41FA5}">
                      <a16:colId xmlns:a16="http://schemas.microsoft.com/office/drawing/2014/main" val="3194198850"/>
                    </a:ext>
                  </a:extLst>
                </a:gridCol>
                <a:gridCol w="2715173">
                  <a:extLst>
                    <a:ext uri="{9D8B030D-6E8A-4147-A177-3AD203B41FA5}">
                      <a16:colId xmlns:a16="http://schemas.microsoft.com/office/drawing/2014/main" val="2754799110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63854362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so sánh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64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(a==b)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27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không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(a!=b)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106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(a&gt;b)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6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 hơn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(a&lt;b)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68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 hoặc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(a&gt;=b)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19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 hơn hoặc bằng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(a&lt;=b)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40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35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">
            <a:hlinkClick r:id="" action="ppaction://media"/>
            <a:extLst>
              <a:ext uri="{FF2B5EF4-FFF2-40B4-BE49-F238E27FC236}">
                <a16:creationId xmlns:a16="http://schemas.microsoft.com/office/drawing/2014/main" id="{3C2AF92C-E5B1-5D6D-F699-4B05C1E85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6" y="0"/>
            <a:ext cx="6672954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086F46-A6D9-4400-1018-AC893214BEC9}"/>
              </a:ext>
            </a:extLst>
          </p:cNvPr>
          <p:cNvSpPr/>
          <p:nvPr/>
        </p:nvSpPr>
        <p:spPr>
          <a:xfrm>
            <a:off x="252984" y="1456728"/>
            <a:ext cx="5004816" cy="171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type(): nhận biết kiểu dữ liệu của biến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int(): chuyển sang kiểu số nguyên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float(): chuyển sang kiểu số thực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str(): chuyển sang kiểu xâu kí tự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E3408-26E3-26E5-3F32-CC65B3B17753}"/>
              </a:ext>
            </a:extLst>
          </p:cNvPr>
          <p:cNvSpPr/>
          <p:nvPr/>
        </p:nvSpPr>
        <p:spPr>
          <a:xfrm>
            <a:off x="252984" y="3279648"/>
            <a:ext cx="5004816" cy="28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int(): chuyển đổi số thực và xâu chứa số nguyên thành số nguyên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float(): chuyển đổi số nguyên và xâu kí tự thành số thực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int() và float() chuyển đổi xâu ghi giá trị số trực tiếp, không chuyển đổi xâu có công thức()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BBCE29-4785-0536-ACD6-AA0BBB15FD73}"/>
              </a:ext>
            </a:extLst>
          </p:cNvPr>
          <p:cNvSpPr/>
          <p:nvPr/>
        </p:nvSpPr>
        <p:spPr>
          <a:xfrm>
            <a:off x="-278036" y="591312"/>
            <a:ext cx="500481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chuyển đổi kiểu dữ liệu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3">
            <a:hlinkClick r:id="" action="ppaction://media"/>
            <a:extLst>
              <a:ext uri="{FF2B5EF4-FFF2-40B4-BE49-F238E27FC236}">
                <a16:creationId xmlns:a16="http://schemas.microsoft.com/office/drawing/2014/main" id="{EC93EF0C-6F2F-3B50-3132-DDA5FC353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6" y="0"/>
            <a:ext cx="6672954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BBCE29-4785-0536-ACD6-AA0BBB15FD73}"/>
              </a:ext>
            </a:extLst>
          </p:cNvPr>
          <p:cNvSpPr/>
          <p:nvPr/>
        </p:nvSpPr>
        <p:spPr>
          <a:xfrm>
            <a:off x="-278036" y="591312"/>
            <a:ext cx="5298092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nhập số nguyên và số thực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6A9E65-C4FA-743E-69B0-9185A3A8996E}"/>
              </a:ext>
            </a:extLst>
          </p:cNvPr>
          <p:cNvSpPr/>
          <p:nvPr/>
        </p:nvSpPr>
        <p:spPr>
          <a:xfrm>
            <a:off x="252984" y="1456728"/>
            <a:ext cx="5004816" cy="171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type(): nhận biết kiểu dữ liệu của biến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int(): chuyển sang kiểu số nguyên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float(): chuyển sang kiểu số thực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str(): chuyển sang kiểu xâu kí tự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1D89F-FE23-67F0-8510-8839CE74FC46}"/>
              </a:ext>
            </a:extLst>
          </p:cNvPr>
          <p:cNvSpPr/>
          <p:nvPr/>
        </p:nvSpPr>
        <p:spPr>
          <a:xfrm>
            <a:off x="252984" y="3279648"/>
            <a:ext cx="5004816" cy="28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int(): chuyển đổi số thực và xâu chứa số nguyên thành số nguyên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float(): chuyển đổi số nguyên và xâu kí tự thành số thực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int() và float() chuyển đổi xâu ghi giá trị số trực tiếp, không chuyển đổi xâu có công thức()</a:t>
            </a:r>
          </a:p>
        </p:txBody>
      </p:sp>
    </p:spTree>
    <p:extLst>
      <p:ext uri="{BB962C8B-B14F-4D97-AF65-F5344CB8AC3E}">
        <p14:creationId xmlns:p14="http://schemas.microsoft.com/office/powerpoint/2010/main" val="5389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4">
            <a:hlinkClick r:id="" action="ppaction://media"/>
            <a:extLst>
              <a:ext uri="{FF2B5EF4-FFF2-40B4-BE49-F238E27FC236}">
                <a16:creationId xmlns:a16="http://schemas.microsoft.com/office/drawing/2014/main" id="{8192F243-E7A7-3077-B66B-0262CA38D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7" y="0"/>
            <a:ext cx="6672954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A91BB-C54C-5B28-13DA-C153AE51C6CD}"/>
              </a:ext>
            </a:extLst>
          </p:cNvPr>
          <p:cNvSpPr/>
          <p:nvPr/>
        </p:nvSpPr>
        <p:spPr>
          <a:xfrm>
            <a:off x="271272" y="2435147"/>
            <a:ext cx="5004816" cy="1579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Nhập số nguyên: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x=int(input(“Nhập số nguyên: “)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Nhập số thực: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y=float(input(“Nhập số thực: “)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BBCE29-4785-0536-ACD6-AA0BBB15FD73}"/>
              </a:ext>
            </a:extLst>
          </p:cNvPr>
          <p:cNvSpPr/>
          <p:nvPr/>
        </p:nvSpPr>
        <p:spPr>
          <a:xfrm>
            <a:off x="-278036" y="591312"/>
            <a:ext cx="5298092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nhập số nguyên và số thực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E1F57-CC19-4448-9244-DDE396EF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54" y="1391602"/>
            <a:ext cx="10887075" cy="1514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395D55-F441-1FBC-64B4-10897DF3296D}"/>
              </a:ext>
            </a:extLst>
          </p:cNvPr>
          <p:cNvGrpSpPr/>
          <p:nvPr/>
        </p:nvGrpSpPr>
        <p:grpSpPr>
          <a:xfrm>
            <a:off x="407480" y="3304707"/>
            <a:ext cx="11068049" cy="1309798"/>
            <a:chOff x="957503" y="3667047"/>
            <a:chExt cx="10055730" cy="26777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80D97-E688-7C69-755F-E24B2256CB5F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628E19-F47F-5F40-D7DD-95652E43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70206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4A8347-7175-8316-17F8-0D2F3D4A071D}"/>
              </a:ext>
            </a:extLst>
          </p:cNvPr>
          <p:cNvSpPr txBox="1"/>
          <p:nvPr/>
        </p:nvSpPr>
        <p:spPr>
          <a:xfrm>
            <a:off x="1484604" y="3557016"/>
            <a:ext cx="8639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lệnh type() để nhận biết kiểu dữ liệu của biến trong Python.</a:t>
            </a:r>
          </a:p>
        </p:txBody>
      </p:sp>
    </p:spTree>
    <p:extLst>
      <p:ext uri="{BB962C8B-B14F-4D97-AF65-F5344CB8AC3E}">
        <p14:creationId xmlns:p14="http://schemas.microsoft.com/office/powerpoint/2010/main" val="28736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395D55-F441-1FBC-64B4-10897DF3296D}"/>
              </a:ext>
            </a:extLst>
          </p:cNvPr>
          <p:cNvGrpSpPr/>
          <p:nvPr/>
        </p:nvGrpSpPr>
        <p:grpSpPr>
          <a:xfrm>
            <a:off x="407480" y="3643034"/>
            <a:ext cx="11068049" cy="1905167"/>
            <a:chOff x="957503" y="3667047"/>
            <a:chExt cx="10055730" cy="26777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6080D97-E688-7C69-755F-E24B2256CB5F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628E19-F47F-5F40-D7DD-95652E43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4920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78A8CB-B8B1-F2CB-48FE-27F16DDC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9" y="1294932"/>
            <a:ext cx="10858500" cy="20097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0598ED-3C6B-40A6-46C8-F13F2897BA82}"/>
              </a:ext>
            </a:extLst>
          </p:cNvPr>
          <p:cNvSpPr txBox="1"/>
          <p:nvPr/>
        </p:nvSpPr>
        <p:spPr>
          <a:xfrm>
            <a:off x="823180" y="3814738"/>
            <a:ext cx="10442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Có thể chuyển đổi dữ liệu từ kiểu này sang kiểu khác, dùng các lệnh int(), float(), str().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Muốn biến s có giá trị là số nguyên 123 chứ không phải là xâu “123” cần dùng lệnh chuyển đổi sang số nguyên: int(s)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D35E6-FABC-2DA6-1355-CE80B81A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68" y="1343464"/>
            <a:ext cx="10868025" cy="15906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A319E5-158C-4ADA-2F4D-9040F4F7FD5C}"/>
              </a:ext>
            </a:extLst>
          </p:cNvPr>
          <p:cNvGrpSpPr/>
          <p:nvPr/>
        </p:nvGrpSpPr>
        <p:grpSpPr>
          <a:xfrm>
            <a:off x="407480" y="3304706"/>
            <a:ext cx="11068049" cy="2209829"/>
            <a:chOff x="957503" y="3667047"/>
            <a:chExt cx="10055730" cy="26777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9DA0E46-C193-3DF7-2B62-A8675DAE7858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0531A7-7FFE-F9EB-D028-3F66C633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4439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892FAB7-5CFC-D0BA-84F6-F3785BE5983B}"/>
              </a:ext>
            </a:extLst>
          </p:cNvPr>
          <p:cNvSpPr txBox="1"/>
          <p:nvPr/>
        </p:nvSpPr>
        <p:spPr>
          <a:xfrm>
            <a:off x="871956" y="3553998"/>
            <a:ext cx="10475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nhập dữ liệu đầu vào là số nguyên hay số thực thì cần dùng lệnh int(), float().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x=int(input(“Nhập số nguyên: “))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y=float(input(“Nhập số nguyên: “))</a:t>
            </a:r>
          </a:p>
        </p:txBody>
      </p:sp>
    </p:spTree>
    <p:extLst>
      <p:ext uri="{BB962C8B-B14F-4D97-AF65-F5344CB8AC3E}">
        <p14:creationId xmlns:p14="http://schemas.microsoft.com/office/powerpoint/2010/main" val="21768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EF9CC-BB76-02F6-9C2C-A8864A52E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39" y="1400691"/>
            <a:ext cx="9239250" cy="10382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26D995-3BA3-BFE5-EC06-B5DF41F10430}"/>
              </a:ext>
            </a:extLst>
          </p:cNvPr>
          <p:cNvGrpSpPr/>
          <p:nvPr/>
        </p:nvGrpSpPr>
        <p:grpSpPr>
          <a:xfrm>
            <a:off x="828104" y="2756067"/>
            <a:ext cx="9485185" cy="3169244"/>
            <a:chOff x="957503" y="3667049"/>
            <a:chExt cx="10055730" cy="267776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75A7654-6B9A-E0B8-070A-63918277B1D5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1510E1-EB28-F19A-B6B6-02728DA1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9"/>
              <a:ext cx="978608" cy="27750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C77F8B-CE5C-3427-6BEE-F0522BE51AD3}"/>
              </a:ext>
            </a:extLst>
          </p:cNvPr>
          <p:cNvSpPr txBox="1"/>
          <p:nvPr/>
        </p:nvSpPr>
        <p:spPr>
          <a:xfrm>
            <a:off x="1751187" y="2923848"/>
            <a:ext cx="7404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và giá trị của các biểu thức: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2F71EE78-C911-C351-0AE4-05812B3EB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92552"/>
              </p:ext>
            </p:extLst>
          </p:nvPr>
        </p:nvGraphicFramePr>
        <p:xfrm>
          <a:off x="1654938" y="3449520"/>
          <a:ext cx="812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382">
                  <a:extLst>
                    <a:ext uri="{9D8B030D-6E8A-4147-A177-3AD203B41FA5}">
                      <a16:colId xmlns:a16="http://schemas.microsoft.com/office/drawing/2014/main" val="2190688514"/>
                    </a:ext>
                  </a:extLst>
                </a:gridCol>
                <a:gridCol w="2624328">
                  <a:extLst>
                    <a:ext uri="{9D8B030D-6E8A-4147-A177-3AD203B41FA5}">
                      <a16:colId xmlns:a16="http://schemas.microsoft.com/office/drawing/2014/main" val="4241329658"/>
                    </a:ext>
                  </a:extLst>
                </a:gridCol>
                <a:gridCol w="2566290">
                  <a:extLst>
                    <a:ext uri="{9D8B030D-6E8A-4147-A177-3AD203B41FA5}">
                      <a16:colId xmlns:a16="http://schemas.microsoft.com/office/drawing/2014/main" val="20824207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86576199"/>
                    </a:ext>
                  </a:extLst>
                </a:gridCol>
              </a:tblGrid>
              <a:tr h="456753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thức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dữ liệu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387740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“15+20-7”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‘15+20-7’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551419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32&gt;45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584420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13!=8+5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85398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1==2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628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26D995-3BA3-BFE5-EC06-B5DF41F10430}"/>
              </a:ext>
            </a:extLst>
          </p:cNvPr>
          <p:cNvGrpSpPr/>
          <p:nvPr/>
        </p:nvGrpSpPr>
        <p:grpSpPr>
          <a:xfrm>
            <a:off x="1010985" y="2920658"/>
            <a:ext cx="9124320" cy="3495973"/>
            <a:chOff x="957503" y="3667048"/>
            <a:chExt cx="10055730" cy="267776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75A7654-6B9A-E0B8-070A-63918277B1D5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1510E1-EB28-F19A-B6B6-02728DA1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8"/>
              <a:ext cx="978608" cy="24529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C77F8B-CE5C-3427-6BEE-F0522BE51AD3}"/>
              </a:ext>
            </a:extLst>
          </p:cNvPr>
          <p:cNvSpPr txBox="1"/>
          <p:nvPr/>
        </p:nvSpPr>
        <p:spPr>
          <a:xfrm>
            <a:off x="1542334" y="3058243"/>
            <a:ext cx="7404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lệnh sau sẽ trả lại các giá trị là: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CC7D9A-B311-38AB-49FE-718D5887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329" y="843512"/>
            <a:ext cx="8943975" cy="1895475"/>
          </a:xfrm>
          <a:prstGeom prst="rect">
            <a:avLst/>
          </a:prstGeom>
        </p:spPr>
      </p:pic>
      <p:graphicFrame>
        <p:nvGraphicFramePr>
          <p:cNvPr id="2" name="Table 18">
            <a:extLst>
              <a:ext uri="{FF2B5EF4-FFF2-40B4-BE49-F238E27FC236}">
                <a16:creationId xmlns:a16="http://schemas.microsoft.com/office/drawing/2014/main" id="{C74E3C19-005C-3237-B6B5-3EE98305A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98518"/>
              </p:ext>
            </p:extLst>
          </p:nvPr>
        </p:nvGraphicFramePr>
        <p:xfrm>
          <a:off x="1664082" y="3556585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382">
                  <a:extLst>
                    <a:ext uri="{9D8B030D-6E8A-4147-A177-3AD203B41FA5}">
                      <a16:colId xmlns:a16="http://schemas.microsoft.com/office/drawing/2014/main" val="2190688514"/>
                    </a:ext>
                  </a:extLst>
                </a:gridCol>
                <a:gridCol w="2624328">
                  <a:extLst>
                    <a:ext uri="{9D8B030D-6E8A-4147-A177-3AD203B41FA5}">
                      <a16:colId xmlns:a16="http://schemas.microsoft.com/office/drawing/2014/main" val="4241329658"/>
                    </a:ext>
                  </a:extLst>
                </a:gridCol>
                <a:gridCol w="2566290">
                  <a:extLst>
                    <a:ext uri="{9D8B030D-6E8A-4147-A177-3AD203B41FA5}">
                      <a16:colId xmlns:a16="http://schemas.microsoft.com/office/drawing/2014/main" val="20824207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86576199"/>
                    </a:ext>
                  </a:extLst>
                </a:gridCol>
              </a:tblGrid>
              <a:tr h="456753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dữ liệu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387740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str(150)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‘150’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551419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int(“1110”)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584420"/>
                  </a:ext>
                </a:extLst>
              </a:tr>
              <a:tr h="456753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float(“15.0”)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853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C84FA9-667C-EC34-97FE-59174889137F}"/>
              </a:ext>
            </a:extLst>
          </p:cNvPr>
          <p:cNvSpPr txBox="1"/>
          <p:nvPr/>
        </p:nvSpPr>
        <p:spPr>
          <a:xfrm>
            <a:off x="1542334" y="5532188"/>
            <a:ext cx="8351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Lệnh int(“12.0”) báo lỗi vì không chuyển đổi được xâu kí tự chứa số thực.</a:t>
            </a:r>
          </a:p>
        </p:txBody>
      </p:sp>
    </p:spTree>
    <p:extLst>
      <p:ext uri="{BB962C8B-B14F-4D97-AF65-F5344CB8AC3E}">
        <p14:creationId xmlns:p14="http://schemas.microsoft.com/office/powerpoint/2010/main" val="218430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3F90569-72DC-740A-FD70-B916E67A9251}"/>
              </a:ext>
            </a:extLst>
          </p:cNvPr>
          <p:cNvSpPr/>
          <p:nvPr/>
        </p:nvSpPr>
        <p:spPr>
          <a:xfrm>
            <a:off x="1248581" y="917707"/>
            <a:ext cx="1775534" cy="17755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127F3E-BE43-EF28-A176-C8FE4D86D62A}"/>
              </a:ext>
            </a:extLst>
          </p:cNvPr>
          <p:cNvSpPr/>
          <p:nvPr/>
        </p:nvSpPr>
        <p:spPr>
          <a:xfrm>
            <a:off x="1084238" y="753364"/>
            <a:ext cx="2082447" cy="2082447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1F1D6A-64B6-DFBC-7760-3147C646F05C}"/>
              </a:ext>
            </a:extLst>
          </p:cNvPr>
          <p:cNvSpPr/>
          <p:nvPr/>
        </p:nvSpPr>
        <p:spPr>
          <a:xfrm>
            <a:off x="969409" y="627648"/>
            <a:ext cx="2333877" cy="2333877"/>
          </a:xfrm>
          <a:prstGeom prst="ellipse">
            <a:avLst/>
          </a:prstGeom>
          <a:noFill/>
          <a:ln w="38100" cap="rnd">
            <a:solidFill>
              <a:srgbClr val="FFFF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DB5E15-69FB-BBB2-03F9-BA0B221CC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973932"/>
              </p:ext>
            </p:extLst>
          </p:nvPr>
        </p:nvGraphicFramePr>
        <p:xfrm>
          <a:off x="1595602" y="2228296"/>
          <a:ext cx="9000795" cy="445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00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62D8DB-0020-4107-8D65-963F6A243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8C62D8DB-0020-4107-8D65-963F6A243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C629C5-CB52-492C-9470-E1B3BE512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8FC629C5-CB52-492C-9470-E1B3BE512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28CB38-0AF9-4500-8129-63D26CDD9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428CB38-0AF9-4500-8129-63D26CDD9F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292608" y="-3048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CEEA3-4F40-AC61-04F8-64C1C917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643253"/>
            <a:ext cx="9991725" cy="590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B361DD-3F9B-E346-E536-7334A434B984}"/>
              </a:ext>
            </a:extLst>
          </p:cNvPr>
          <p:cNvGrpSpPr/>
          <p:nvPr/>
        </p:nvGrpSpPr>
        <p:grpSpPr>
          <a:xfrm>
            <a:off x="855536" y="2585340"/>
            <a:ext cx="10236326" cy="2251835"/>
            <a:chOff x="957503" y="3667047"/>
            <a:chExt cx="10055730" cy="26777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3C9464D-E26F-A95D-57FC-3FA74132A830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3E6BDE-782F-B15E-DF3F-2D81D73D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49218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B0541-F6D9-31C3-6F6E-5FCCAF734C14}"/>
              </a:ext>
            </a:extLst>
          </p:cNvPr>
          <p:cNvSpPr txBox="1"/>
          <p:nvPr/>
        </p:nvSpPr>
        <p:spPr>
          <a:xfrm>
            <a:off x="1353626" y="2923057"/>
            <a:ext cx="9500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này sai vì kết quả của lệnh input( ) luôn là xâu kí tự nên muốn nhập số thì phải thêm lệnh int() hoặc float():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x=int(input(“Nhập số x:”))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x=float(input(“Nhập số x:”))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631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1">
            <a:hlinkClick r:id="" action="ppaction://media"/>
            <a:extLst>
              <a:ext uri="{FF2B5EF4-FFF2-40B4-BE49-F238E27FC236}">
                <a16:creationId xmlns:a16="http://schemas.microsoft.com/office/drawing/2014/main" id="{69D5EE39-61EE-3B73-75B1-C2F984819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2977" y="0"/>
            <a:ext cx="6669024" cy="685396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C716E-6E30-EC9F-5AA2-4C8D2D388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09" y="2209799"/>
            <a:ext cx="5019675" cy="162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B6D7DA-2B06-6988-6C74-516AB9C544A4}"/>
              </a:ext>
            </a:extLst>
          </p:cNvPr>
          <p:cNvSpPr/>
          <p:nvPr/>
        </p:nvSpPr>
        <p:spPr>
          <a:xfrm>
            <a:off x="0" y="6048377"/>
            <a:ext cx="12353544" cy="8096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0C4FA-99C6-B717-4DDF-0AF5EF19A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87" y="6048375"/>
            <a:ext cx="103727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2">
            <a:hlinkClick r:id="" action="ppaction://media"/>
            <a:extLst>
              <a:ext uri="{FF2B5EF4-FFF2-40B4-BE49-F238E27FC236}">
                <a16:creationId xmlns:a16="http://schemas.microsoft.com/office/drawing/2014/main" id="{C45652C7-8A47-7742-C30B-F060BC50A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6" y="0"/>
            <a:ext cx="667295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419986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EFFEF1-BF26-0A84-082A-C9B98806A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" y="2824162"/>
            <a:ext cx="5257800" cy="1209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3FC484-53CA-BD9A-887F-7A115734F87B}"/>
              </a:ext>
            </a:extLst>
          </p:cNvPr>
          <p:cNvSpPr/>
          <p:nvPr/>
        </p:nvSpPr>
        <p:spPr>
          <a:xfrm>
            <a:off x="0" y="6048376"/>
            <a:ext cx="12353544" cy="8096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06836-E6F2-89D3-BC07-3DD88D590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8376"/>
            <a:ext cx="103632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4F097-5ED6-75A1-8C2B-3BF78E2CA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27" y="983932"/>
            <a:ext cx="9467850" cy="13239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A9C1FE-0AA7-003A-B497-DF44EE4A3061}"/>
              </a:ext>
            </a:extLst>
          </p:cNvPr>
          <p:cNvGrpSpPr/>
          <p:nvPr/>
        </p:nvGrpSpPr>
        <p:grpSpPr>
          <a:xfrm>
            <a:off x="985613" y="2585341"/>
            <a:ext cx="9688864" cy="2962861"/>
            <a:chOff x="957503" y="3667048"/>
            <a:chExt cx="10055730" cy="26777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C266FC4-BFE9-FA0F-6D9C-C07E02D9B0CD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93101-4E2D-6EC9-8DEB-5F6A5B01B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8"/>
              <a:ext cx="978607" cy="38233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9DE9F9-EA67-1EAF-6DAF-78C9D3BDF752}"/>
              </a:ext>
            </a:extLst>
          </p:cNvPr>
          <p:cNvSpPr txBox="1"/>
          <p:nvPr/>
        </p:nvSpPr>
        <p:spPr>
          <a:xfrm>
            <a:off x="1457065" y="2934984"/>
            <a:ext cx="9088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Lệnh a và c sẽ báo lỗi.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 int(“12+45”) không chuyển đổi các xâu có công thức.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 float(“123,5.5”) chương trình không nhận dạng được dấu phẩy “,” trong câu lệnh.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Vì lệnh input( ) cho kết quả là xâu kí tự. Việc viết lệnh float(input( )) có chức năng chuyển đổi dữ liệu từ kiểu xâu kí tự sang kiểu số thực.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7114C-F47E-9A90-B30F-FD2C6B59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273289"/>
            <a:ext cx="10525125" cy="8191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CF951E-A619-20E5-0032-B46E5BC50EF8}"/>
              </a:ext>
            </a:extLst>
          </p:cNvPr>
          <p:cNvGrpSpPr/>
          <p:nvPr/>
        </p:nvGrpSpPr>
        <p:grpSpPr>
          <a:xfrm>
            <a:off x="630397" y="2524846"/>
            <a:ext cx="10748326" cy="3023356"/>
            <a:chOff x="957503" y="3667047"/>
            <a:chExt cx="10055730" cy="26777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59C5BF-FD5B-43AF-0E8F-D667DE04957F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8E2397-F9B9-15A3-4500-58FC0629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40216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2F14F2-0A5D-9F89-6124-70A67E13B876}"/>
              </a:ext>
            </a:extLst>
          </p:cNvPr>
          <p:cNvSpPr txBox="1"/>
          <p:nvPr/>
        </p:nvSpPr>
        <p:spPr>
          <a:xfrm>
            <a:off x="1350925" y="2720528"/>
            <a:ext cx="98365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lệnh thực hiện: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ss=int(input(" Nhập số giây: "))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ngay=ss//86400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gio=(ss%86400)//3600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phut=((ss%86400)%3600)//60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giay=((ss%86400)%3600)%60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print("ss = ", ss, " = ", ngay," ngày ", gio, "giờ", phut, " phút ", giay, " giây ")	</a:t>
            </a:r>
          </a:p>
        </p:txBody>
      </p:sp>
    </p:spTree>
    <p:extLst>
      <p:ext uri="{BB962C8B-B14F-4D97-AF65-F5344CB8AC3E}">
        <p14:creationId xmlns:p14="http://schemas.microsoft.com/office/powerpoint/2010/main" val="36159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1-1">
            <a:hlinkClick r:id="" action="ppaction://media"/>
            <a:extLst>
              <a:ext uri="{FF2B5EF4-FFF2-40B4-BE49-F238E27FC236}">
                <a16:creationId xmlns:a16="http://schemas.microsoft.com/office/drawing/2014/main" id="{328B3729-BB4E-8B7D-B7F7-0231964A9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6" y="0"/>
            <a:ext cx="667295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835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CF951E-A619-20E5-0032-B46E5BC50EF8}"/>
              </a:ext>
            </a:extLst>
          </p:cNvPr>
          <p:cNvGrpSpPr/>
          <p:nvPr/>
        </p:nvGrpSpPr>
        <p:grpSpPr>
          <a:xfrm>
            <a:off x="558490" y="2473639"/>
            <a:ext cx="10990382" cy="3881440"/>
            <a:chOff x="957503" y="3667047"/>
            <a:chExt cx="10055730" cy="26777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C59C5BF-FD5B-43AF-0E8F-D667DE04957F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8E2397-F9B9-15A3-4500-58FC0629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2651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2F14F2-0A5D-9F89-6124-70A67E13B876}"/>
              </a:ext>
            </a:extLst>
          </p:cNvPr>
          <p:cNvSpPr txBox="1"/>
          <p:nvPr/>
        </p:nvSpPr>
        <p:spPr>
          <a:xfrm>
            <a:off x="1515154" y="2473640"/>
            <a:ext cx="98365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lệnh thực hiện: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 math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a=float(input("Nhập cạnh tam giác thứ nhất"));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b=float(input("Nhập cạnh tam giác thứ hai"));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c=float(input("Nhập cạnh tam giác thứ ba"));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cv=a+b+c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p=cv/2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dt=math.sqrt(p*(p-a)*(p-b)*(p-c))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print("Chu vi = ", cv)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print("Diện tich = ", dt)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25E0B-1097-92D0-5BC9-EF201256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14" y="698657"/>
            <a:ext cx="10744200" cy="1685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FAD8A-2863-400F-D59E-1C017CDC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859" y="-975068"/>
            <a:ext cx="66287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Lưu ý: Khai báo thư viện math để sử dùng hàm sqrt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2-2">
            <a:hlinkClick r:id="" action="ppaction://media"/>
            <a:extLst>
              <a:ext uri="{FF2B5EF4-FFF2-40B4-BE49-F238E27FC236}">
                <a16:creationId xmlns:a16="http://schemas.microsoft.com/office/drawing/2014/main" id="{CE03411F-8611-3F84-ACC6-E908D52E5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7" y="0"/>
            <a:ext cx="667295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86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B6211-9FD3-EF68-7269-61DCEAE03A7B}"/>
              </a:ext>
            </a:extLst>
          </p:cNvPr>
          <p:cNvSpPr/>
          <p:nvPr/>
        </p:nvSpPr>
        <p:spPr>
          <a:xfrm>
            <a:off x="2434038" y="1649970"/>
            <a:ext cx="7323925" cy="3558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228D9-7B98-4EBD-A1BE-CF0D6BD45978}"/>
              </a:ext>
            </a:extLst>
          </p:cNvPr>
          <p:cNvSpPr txBox="1"/>
          <p:nvPr/>
        </p:nvSpPr>
        <p:spPr>
          <a:xfrm>
            <a:off x="3733621" y="2967335"/>
            <a:ext cx="4724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8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  <a:endParaRPr lang="en-US" sz="5400" spc="80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4846320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7708392" y="609600"/>
            <a:ext cx="8321746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KIỂU DỮ LIỆU CƠ BẢN CỦA PYTHON     2</a:t>
            </a:r>
          </a:p>
        </p:txBody>
      </p:sp>
    </p:spTree>
    <p:extLst>
      <p:ext uri="{BB962C8B-B14F-4D97-AF65-F5344CB8AC3E}">
        <p14:creationId xmlns:p14="http://schemas.microsoft.com/office/powerpoint/2010/main" val="46810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37383 -0.0018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0.25 -3.33333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A1DC3D1-5A29-0DA6-48B5-55CB3E28BAFF}"/>
              </a:ext>
            </a:extLst>
          </p:cNvPr>
          <p:cNvGrpSpPr/>
          <p:nvPr/>
        </p:nvGrpSpPr>
        <p:grpSpPr>
          <a:xfrm>
            <a:off x="2988400" y="1477866"/>
            <a:ext cx="6217920" cy="2297203"/>
            <a:chOff x="3236976" y="1362456"/>
            <a:chExt cx="6217920" cy="29169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C9F905-9061-2A22-1943-B57DD62E2CAE}"/>
                </a:ext>
              </a:extLst>
            </p:cNvPr>
            <p:cNvSpPr/>
            <p:nvPr/>
          </p:nvSpPr>
          <p:spPr>
            <a:xfrm>
              <a:off x="3236976" y="1362456"/>
              <a:ext cx="6217920" cy="2916936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70D5C2-602E-C586-E823-600BC6026378}"/>
                </a:ext>
              </a:extLst>
            </p:cNvPr>
            <p:cNvSpPr txBox="1"/>
            <p:nvPr/>
          </p:nvSpPr>
          <p:spPr>
            <a:xfrm>
              <a:off x="3794760" y="1746504"/>
              <a:ext cx="5102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nhập số báo danh: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6C5B09-3C99-37E9-D9E4-65EDACF8A2C2}"/>
                </a:ext>
              </a:extLst>
            </p:cNvPr>
            <p:cNvSpPr/>
            <p:nvPr/>
          </p:nvSpPr>
          <p:spPr>
            <a:xfrm>
              <a:off x="3931920" y="2523744"/>
              <a:ext cx="4919472" cy="5760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00A6B5-EEB5-0AE1-B619-6F64CF89EDC1}"/>
              </a:ext>
            </a:extLst>
          </p:cNvPr>
          <p:cNvSpPr/>
          <p:nvPr/>
        </p:nvSpPr>
        <p:spPr>
          <a:xfrm>
            <a:off x="5576152" y="3101125"/>
            <a:ext cx="1133856" cy="489097"/>
          </a:xfrm>
          <a:prstGeom prst="round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68820-B403-2B56-7FE5-87DE83AA40FA}"/>
              </a:ext>
            </a:extLst>
          </p:cNvPr>
          <p:cNvSpPr txBox="1"/>
          <p:nvPr/>
        </p:nvSpPr>
        <p:spPr>
          <a:xfrm>
            <a:off x="3756496" y="2418584"/>
            <a:ext cx="295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23167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BB424120-4CA4-1799-3EE8-E19E237BB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410845"/>
              </p:ext>
            </p:extLst>
          </p:nvPr>
        </p:nvGraphicFramePr>
        <p:xfrm>
          <a:off x="2987040" y="4077521"/>
          <a:ext cx="6217920" cy="1847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801">
                  <a:extLst>
                    <a:ext uri="{9D8B030D-6E8A-4147-A177-3AD203B41FA5}">
                      <a16:colId xmlns:a16="http://schemas.microsoft.com/office/drawing/2014/main" val="2774954078"/>
                    </a:ext>
                  </a:extLst>
                </a:gridCol>
                <a:gridCol w="2606479">
                  <a:extLst>
                    <a:ext uri="{9D8B030D-6E8A-4147-A177-3AD203B41FA5}">
                      <a16:colId xmlns:a16="http://schemas.microsoft.com/office/drawing/2014/main" val="223341507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26452753"/>
                    </a:ext>
                  </a:extLst>
                </a:gridCol>
              </a:tblGrid>
              <a:tr h="615806"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 THI TỐT NGHIỆP THPH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81670"/>
                  </a:ext>
                </a:extLst>
              </a:tr>
              <a:tr h="61580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 tên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932295"/>
                  </a:ext>
                </a:extLst>
              </a:tr>
              <a:tr h="61580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Văn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85773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BB00F8-B20C-33AF-890C-EF5C7EA666AF}"/>
              </a:ext>
            </a:extLst>
          </p:cNvPr>
          <p:cNvSpPr/>
          <p:nvPr/>
        </p:nvSpPr>
        <p:spPr>
          <a:xfrm>
            <a:off x="-292608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</p:spTree>
    <p:extLst>
      <p:ext uri="{BB962C8B-B14F-4D97-AF65-F5344CB8AC3E}">
        <p14:creationId xmlns:p14="http://schemas.microsoft.com/office/powerpoint/2010/main" val="40049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2608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290213-D6DC-5ECB-88D4-B4FD83E1F687}"/>
              </a:ext>
            </a:extLst>
          </p:cNvPr>
          <p:cNvGrpSpPr/>
          <p:nvPr/>
        </p:nvGrpSpPr>
        <p:grpSpPr>
          <a:xfrm>
            <a:off x="846480" y="1242062"/>
            <a:ext cx="10270877" cy="3048004"/>
            <a:chOff x="846480" y="1717925"/>
            <a:chExt cx="10270877" cy="304800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4C1469-924D-BCAA-89FE-87355538B2A6}"/>
                </a:ext>
              </a:extLst>
            </p:cNvPr>
            <p:cNvSpPr/>
            <p:nvPr/>
          </p:nvSpPr>
          <p:spPr>
            <a:xfrm>
              <a:off x="952410" y="1971238"/>
              <a:ext cx="2890869" cy="2619423"/>
            </a:xfrm>
            <a:custGeom>
              <a:avLst/>
              <a:gdLst>
                <a:gd name="connsiteX0" fmla="*/ 0 w 2135369"/>
                <a:gd name="connsiteY0" fmla="*/ 146880 h 1468799"/>
                <a:gd name="connsiteX1" fmla="*/ 146880 w 2135369"/>
                <a:gd name="connsiteY1" fmla="*/ 0 h 1468799"/>
                <a:gd name="connsiteX2" fmla="*/ 1988489 w 2135369"/>
                <a:gd name="connsiteY2" fmla="*/ 0 h 1468799"/>
                <a:gd name="connsiteX3" fmla="*/ 2135369 w 2135369"/>
                <a:gd name="connsiteY3" fmla="*/ 146880 h 1468799"/>
                <a:gd name="connsiteX4" fmla="*/ 2135369 w 2135369"/>
                <a:gd name="connsiteY4" fmla="*/ 1321919 h 1468799"/>
                <a:gd name="connsiteX5" fmla="*/ 1988489 w 2135369"/>
                <a:gd name="connsiteY5" fmla="*/ 1468799 h 1468799"/>
                <a:gd name="connsiteX6" fmla="*/ 146880 w 2135369"/>
                <a:gd name="connsiteY6" fmla="*/ 1468799 h 1468799"/>
                <a:gd name="connsiteX7" fmla="*/ 0 w 2135369"/>
                <a:gd name="connsiteY7" fmla="*/ 1321919 h 1468799"/>
                <a:gd name="connsiteX8" fmla="*/ 0 w 2135369"/>
                <a:gd name="connsiteY8" fmla="*/ 146880 h 146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369" h="1468799">
                  <a:moveTo>
                    <a:pt x="0" y="146880"/>
                  </a:moveTo>
                  <a:cubicBezTo>
                    <a:pt x="0" y="65760"/>
                    <a:pt x="65760" y="0"/>
                    <a:pt x="146880" y="0"/>
                  </a:cubicBezTo>
                  <a:lnTo>
                    <a:pt x="1988489" y="0"/>
                  </a:lnTo>
                  <a:cubicBezTo>
                    <a:pt x="2069609" y="0"/>
                    <a:pt x="2135369" y="65760"/>
                    <a:pt x="2135369" y="146880"/>
                  </a:cubicBezTo>
                  <a:lnTo>
                    <a:pt x="2135369" y="1321919"/>
                  </a:lnTo>
                  <a:cubicBezTo>
                    <a:pt x="2135369" y="1403039"/>
                    <a:pt x="2069609" y="1468799"/>
                    <a:pt x="1988489" y="1468799"/>
                  </a:cubicBezTo>
                  <a:lnTo>
                    <a:pt x="146880" y="1468799"/>
                  </a:lnTo>
                  <a:cubicBezTo>
                    <a:pt x="65760" y="1468799"/>
                    <a:pt x="0" y="1403039"/>
                    <a:pt x="0" y="1321919"/>
                  </a:cubicBezTo>
                  <a:lnTo>
                    <a:pt x="0" y="14688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744192" numCol="1" spcCol="1270" anchor="t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4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9EB7645-3FF6-F4D7-8F28-C2EB15F529C0}"/>
                </a:ext>
              </a:extLst>
            </p:cNvPr>
            <p:cNvSpPr/>
            <p:nvPr/>
          </p:nvSpPr>
          <p:spPr>
            <a:xfrm>
              <a:off x="3882980" y="2915758"/>
              <a:ext cx="686274" cy="546937"/>
            </a:xfrm>
            <a:custGeom>
              <a:avLst/>
              <a:gdLst>
                <a:gd name="connsiteX0" fmla="*/ 0 w 686274"/>
                <a:gd name="connsiteY0" fmla="*/ 106329 h 531645"/>
                <a:gd name="connsiteX1" fmla="*/ 420452 w 686274"/>
                <a:gd name="connsiteY1" fmla="*/ 106329 h 531645"/>
                <a:gd name="connsiteX2" fmla="*/ 420452 w 686274"/>
                <a:gd name="connsiteY2" fmla="*/ 0 h 531645"/>
                <a:gd name="connsiteX3" fmla="*/ 686274 w 686274"/>
                <a:gd name="connsiteY3" fmla="*/ 265823 h 531645"/>
                <a:gd name="connsiteX4" fmla="*/ 420452 w 686274"/>
                <a:gd name="connsiteY4" fmla="*/ 531645 h 531645"/>
                <a:gd name="connsiteX5" fmla="*/ 420452 w 686274"/>
                <a:gd name="connsiteY5" fmla="*/ 425316 h 531645"/>
                <a:gd name="connsiteX6" fmla="*/ 0 w 686274"/>
                <a:gd name="connsiteY6" fmla="*/ 425316 h 531645"/>
                <a:gd name="connsiteX7" fmla="*/ 0 w 686274"/>
                <a:gd name="connsiteY7" fmla="*/ 106329 h 53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274" h="531645">
                  <a:moveTo>
                    <a:pt x="0" y="106329"/>
                  </a:moveTo>
                  <a:lnTo>
                    <a:pt x="420452" y="106329"/>
                  </a:lnTo>
                  <a:lnTo>
                    <a:pt x="420452" y="0"/>
                  </a:lnTo>
                  <a:lnTo>
                    <a:pt x="686274" y="265823"/>
                  </a:lnTo>
                  <a:lnTo>
                    <a:pt x="420452" y="531645"/>
                  </a:lnTo>
                  <a:lnTo>
                    <a:pt x="420452" y="425316"/>
                  </a:lnTo>
                  <a:lnTo>
                    <a:pt x="0" y="425316"/>
                  </a:lnTo>
                  <a:lnTo>
                    <a:pt x="0" y="1063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06329" rIns="159493" bIns="106329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2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D9F59E6-07BE-5FC1-F145-FC77552DAC4F}"/>
                </a:ext>
              </a:extLst>
            </p:cNvPr>
            <p:cNvSpPr/>
            <p:nvPr/>
          </p:nvSpPr>
          <p:spPr>
            <a:xfrm>
              <a:off x="4609643" y="1971239"/>
              <a:ext cx="2890869" cy="2544776"/>
            </a:xfrm>
            <a:custGeom>
              <a:avLst/>
              <a:gdLst>
                <a:gd name="connsiteX0" fmla="*/ 0 w 2135369"/>
                <a:gd name="connsiteY0" fmla="*/ 146880 h 1468799"/>
                <a:gd name="connsiteX1" fmla="*/ 146880 w 2135369"/>
                <a:gd name="connsiteY1" fmla="*/ 0 h 1468799"/>
                <a:gd name="connsiteX2" fmla="*/ 1988489 w 2135369"/>
                <a:gd name="connsiteY2" fmla="*/ 0 h 1468799"/>
                <a:gd name="connsiteX3" fmla="*/ 2135369 w 2135369"/>
                <a:gd name="connsiteY3" fmla="*/ 146880 h 1468799"/>
                <a:gd name="connsiteX4" fmla="*/ 2135369 w 2135369"/>
                <a:gd name="connsiteY4" fmla="*/ 1321919 h 1468799"/>
                <a:gd name="connsiteX5" fmla="*/ 1988489 w 2135369"/>
                <a:gd name="connsiteY5" fmla="*/ 1468799 h 1468799"/>
                <a:gd name="connsiteX6" fmla="*/ 146880 w 2135369"/>
                <a:gd name="connsiteY6" fmla="*/ 1468799 h 1468799"/>
                <a:gd name="connsiteX7" fmla="*/ 0 w 2135369"/>
                <a:gd name="connsiteY7" fmla="*/ 1321919 h 1468799"/>
                <a:gd name="connsiteX8" fmla="*/ 0 w 2135369"/>
                <a:gd name="connsiteY8" fmla="*/ 146880 h 146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369" h="1468799">
                  <a:moveTo>
                    <a:pt x="0" y="146880"/>
                  </a:moveTo>
                  <a:cubicBezTo>
                    <a:pt x="0" y="65760"/>
                    <a:pt x="65760" y="0"/>
                    <a:pt x="146880" y="0"/>
                  </a:cubicBezTo>
                  <a:lnTo>
                    <a:pt x="1988489" y="0"/>
                  </a:lnTo>
                  <a:cubicBezTo>
                    <a:pt x="2069609" y="0"/>
                    <a:pt x="2135369" y="65760"/>
                    <a:pt x="2135369" y="146880"/>
                  </a:cubicBezTo>
                  <a:lnTo>
                    <a:pt x="2135369" y="1321919"/>
                  </a:lnTo>
                  <a:cubicBezTo>
                    <a:pt x="2135369" y="1403039"/>
                    <a:pt x="2069609" y="1468799"/>
                    <a:pt x="1988489" y="1468799"/>
                  </a:cubicBezTo>
                  <a:lnTo>
                    <a:pt x="146880" y="1468799"/>
                  </a:lnTo>
                  <a:cubicBezTo>
                    <a:pt x="65760" y="1468799"/>
                    <a:pt x="0" y="1403039"/>
                    <a:pt x="0" y="1321919"/>
                  </a:cubicBezTo>
                  <a:lnTo>
                    <a:pt x="0" y="14688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744192" numCol="1" spcCol="1270" anchor="t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4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D5841F-2E13-2C02-9FB3-65DD54E1D81D}"/>
                </a:ext>
              </a:extLst>
            </p:cNvPr>
            <p:cNvSpPr/>
            <p:nvPr/>
          </p:nvSpPr>
          <p:spPr>
            <a:xfrm>
              <a:off x="7525987" y="2850505"/>
              <a:ext cx="686274" cy="546937"/>
            </a:xfrm>
            <a:custGeom>
              <a:avLst/>
              <a:gdLst>
                <a:gd name="connsiteX0" fmla="*/ 0 w 686274"/>
                <a:gd name="connsiteY0" fmla="*/ 106329 h 531645"/>
                <a:gd name="connsiteX1" fmla="*/ 420452 w 686274"/>
                <a:gd name="connsiteY1" fmla="*/ 106329 h 531645"/>
                <a:gd name="connsiteX2" fmla="*/ 420452 w 686274"/>
                <a:gd name="connsiteY2" fmla="*/ 0 h 531645"/>
                <a:gd name="connsiteX3" fmla="*/ 686274 w 686274"/>
                <a:gd name="connsiteY3" fmla="*/ 265823 h 531645"/>
                <a:gd name="connsiteX4" fmla="*/ 420452 w 686274"/>
                <a:gd name="connsiteY4" fmla="*/ 531645 h 531645"/>
                <a:gd name="connsiteX5" fmla="*/ 420452 w 686274"/>
                <a:gd name="connsiteY5" fmla="*/ 425316 h 531645"/>
                <a:gd name="connsiteX6" fmla="*/ 0 w 686274"/>
                <a:gd name="connsiteY6" fmla="*/ 425316 h 531645"/>
                <a:gd name="connsiteX7" fmla="*/ 0 w 686274"/>
                <a:gd name="connsiteY7" fmla="*/ 106329 h 53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274" h="531645">
                  <a:moveTo>
                    <a:pt x="0" y="106329"/>
                  </a:moveTo>
                  <a:lnTo>
                    <a:pt x="420452" y="106329"/>
                  </a:lnTo>
                  <a:lnTo>
                    <a:pt x="420452" y="0"/>
                  </a:lnTo>
                  <a:lnTo>
                    <a:pt x="686274" y="265823"/>
                  </a:lnTo>
                  <a:lnTo>
                    <a:pt x="420452" y="531645"/>
                  </a:lnTo>
                  <a:lnTo>
                    <a:pt x="420452" y="425316"/>
                  </a:lnTo>
                  <a:lnTo>
                    <a:pt x="0" y="425316"/>
                  </a:lnTo>
                  <a:lnTo>
                    <a:pt x="0" y="1063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06329" rIns="159493" bIns="106329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2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BCF51D-91DF-72D3-41E3-B76A39E70BB6}"/>
                </a:ext>
              </a:extLst>
            </p:cNvPr>
            <p:cNvSpPr/>
            <p:nvPr/>
          </p:nvSpPr>
          <p:spPr>
            <a:xfrm>
              <a:off x="8226487" y="1971239"/>
              <a:ext cx="2890870" cy="2544776"/>
            </a:xfrm>
            <a:custGeom>
              <a:avLst/>
              <a:gdLst>
                <a:gd name="connsiteX0" fmla="*/ 0 w 2135369"/>
                <a:gd name="connsiteY0" fmla="*/ 146880 h 1468799"/>
                <a:gd name="connsiteX1" fmla="*/ 146880 w 2135369"/>
                <a:gd name="connsiteY1" fmla="*/ 0 h 1468799"/>
                <a:gd name="connsiteX2" fmla="*/ 1988489 w 2135369"/>
                <a:gd name="connsiteY2" fmla="*/ 0 h 1468799"/>
                <a:gd name="connsiteX3" fmla="*/ 2135369 w 2135369"/>
                <a:gd name="connsiteY3" fmla="*/ 146880 h 1468799"/>
                <a:gd name="connsiteX4" fmla="*/ 2135369 w 2135369"/>
                <a:gd name="connsiteY4" fmla="*/ 1321919 h 1468799"/>
                <a:gd name="connsiteX5" fmla="*/ 1988489 w 2135369"/>
                <a:gd name="connsiteY5" fmla="*/ 1468799 h 1468799"/>
                <a:gd name="connsiteX6" fmla="*/ 146880 w 2135369"/>
                <a:gd name="connsiteY6" fmla="*/ 1468799 h 1468799"/>
                <a:gd name="connsiteX7" fmla="*/ 0 w 2135369"/>
                <a:gd name="connsiteY7" fmla="*/ 1321919 h 1468799"/>
                <a:gd name="connsiteX8" fmla="*/ 0 w 2135369"/>
                <a:gd name="connsiteY8" fmla="*/ 146880 h 146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369" h="1468799">
                  <a:moveTo>
                    <a:pt x="0" y="146880"/>
                  </a:moveTo>
                  <a:cubicBezTo>
                    <a:pt x="0" y="65760"/>
                    <a:pt x="65760" y="0"/>
                    <a:pt x="146880" y="0"/>
                  </a:cubicBezTo>
                  <a:lnTo>
                    <a:pt x="1988489" y="0"/>
                  </a:lnTo>
                  <a:cubicBezTo>
                    <a:pt x="2069609" y="0"/>
                    <a:pt x="2135369" y="65760"/>
                    <a:pt x="2135369" y="146880"/>
                  </a:cubicBezTo>
                  <a:lnTo>
                    <a:pt x="2135369" y="1321919"/>
                  </a:lnTo>
                  <a:cubicBezTo>
                    <a:pt x="2135369" y="1403039"/>
                    <a:pt x="2069609" y="1468799"/>
                    <a:pt x="1988489" y="1468799"/>
                  </a:cubicBezTo>
                  <a:lnTo>
                    <a:pt x="146880" y="1468799"/>
                  </a:lnTo>
                  <a:cubicBezTo>
                    <a:pt x="65760" y="1468799"/>
                    <a:pt x="0" y="1403039"/>
                    <a:pt x="0" y="1321919"/>
                  </a:cubicBezTo>
                  <a:lnTo>
                    <a:pt x="0" y="14688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744192" numCol="1" spcCol="1270" anchor="t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400" kern="12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483680-29B0-BB87-16BE-89FFDBC86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80" y="1717925"/>
              <a:ext cx="3048004" cy="30480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C450C0-8A31-0ECE-8097-5BF2A345B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14" b="90536" l="10000" r="90000">
                          <a14:foregroundMark x1="52333" y1="8214" x2="52333" y2="8214"/>
                          <a14:foregroundMark x1="43444" y1="90536" x2="51222" y2="89643"/>
                          <a14:foregroundMark x1="42667" y1="3036" x2="48556" y2="3214"/>
                          <a14:foregroundMark x1="48556" y1="3214" x2="48889" y2="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543" y="2045885"/>
              <a:ext cx="4089818" cy="25447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239EE5-870A-40EB-2A22-E282AE8DF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947" y="2024901"/>
              <a:ext cx="2731264" cy="2304503"/>
            </a:xfrm>
            <a:prstGeom prst="rect">
              <a:avLst/>
            </a:prstGeom>
          </p:spPr>
        </p:pic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705745BE-DAC4-B249-BD3A-8E2930EEC16B}"/>
                </a:ext>
              </a:extLst>
            </p:cNvPr>
            <p:cNvSpPr/>
            <p:nvPr/>
          </p:nvSpPr>
          <p:spPr>
            <a:xfrm>
              <a:off x="4655714" y="2860812"/>
              <a:ext cx="1405394" cy="919062"/>
            </a:xfrm>
            <a:prstGeom prst="cube">
              <a:avLst>
                <a:gd name="adj" fmla="val 40684"/>
              </a:avLst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F97DB2-719F-BFFF-635A-A5B9EE1705EA}"/>
              </a:ext>
            </a:extLst>
          </p:cNvPr>
          <p:cNvGrpSpPr/>
          <p:nvPr/>
        </p:nvGrpSpPr>
        <p:grpSpPr>
          <a:xfrm>
            <a:off x="8743778" y="1892308"/>
            <a:ext cx="1869601" cy="1200670"/>
            <a:chOff x="6096000" y="1536370"/>
            <a:chExt cx="1530096" cy="8594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6211CC-2311-FDFF-132D-C5F70DC758D4}"/>
                </a:ext>
              </a:extLst>
            </p:cNvPr>
            <p:cNvGrpSpPr/>
            <p:nvPr/>
          </p:nvGrpSpPr>
          <p:grpSpPr>
            <a:xfrm>
              <a:off x="6096000" y="1536370"/>
              <a:ext cx="1530096" cy="859497"/>
              <a:chOff x="3236976" y="1362456"/>
              <a:chExt cx="6217920" cy="291693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C66746-48BB-11E9-8382-706B41D00573}"/>
                  </a:ext>
                </a:extLst>
              </p:cNvPr>
              <p:cNvSpPr/>
              <p:nvPr/>
            </p:nvSpPr>
            <p:spPr>
              <a:xfrm>
                <a:off x="3236976" y="1362456"/>
                <a:ext cx="6217920" cy="2916936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5E744D-7C21-93DD-A8AC-7C3467ED7804}"/>
                  </a:ext>
                </a:extLst>
              </p:cNvPr>
              <p:cNvSpPr txBox="1"/>
              <p:nvPr/>
            </p:nvSpPr>
            <p:spPr>
              <a:xfrm>
                <a:off x="3794763" y="1375779"/>
                <a:ext cx="5660133" cy="897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Nhập họ tên: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1AA9D25-39AB-BB91-1EAB-9A727640550E}"/>
                  </a:ext>
                </a:extLst>
              </p:cNvPr>
              <p:cNvSpPr/>
              <p:nvPr/>
            </p:nvSpPr>
            <p:spPr>
              <a:xfrm>
                <a:off x="3931922" y="2273043"/>
                <a:ext cx="4919471" cy="76470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575E6EB-6BC6-5F1A-49AE-4A45321E6FB3}"/>
                </a:ext>
              </a:extLst>
            </p:cNvPr>
            <p:cNvSpPr/>
            <p:nvPr/>
          </p:nvSpPr>
          <p:spPr>
            <a:xfrm>
              <a:off x="6598625" y="2102521"/>
              <a:ext cx="547347" cy="225327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9171FC4-CC69-8C1C-596A-AADEAF872CC1}"/>
              </a:ext>
            </a:extLst>
          </p:cNvPr>
          <p:cNvSpPr/>
          <p:nvPr/>
        </p:nvSpPr>
        <p:spPr>
          <a:xfrm>
            <a:off x="952410" y="4193583"/>
            <a:ext cx="4478666" cy="2136195"/>
          </a:xfrm>
          <a:custGeom>
            <a:avLst/>
            <a:gdLst>
              <a:gd name="connsiteX0" fmla="*/ 0 w 2135369"/>
              <a:gd name="connsiteY0" fmla="*/ 146880 h 1468799"/>
              <a:gd name="connsiteX1" fmla="*/ 146880 w 2135369"/>
              <a:gd name="connsiteY1" fmla="*/ 0 h 1468799"/>
              <a:gd name="connsiteX2" fmla="*/ 1988489 w 2135369"/>
              <a:gd name="connsiteY2" fmla="*/ 0 h 1468799"/>
              <a:gd name="connsiteX3" fmla="*/ 2135369 w 2135369"/>
              <a:gd name="connsiteY3" fmla="*/ 146880 h 1468799"/>
              <a:gd name="connsiteX4" fmla="*/ 2135369 w 2135369"/>
              <a:gd name="connsiteY4" fmla="*/ 1321919 h 1468799"/>
              <a:gd name="connsiteX5" fmla="*/ 1988489 w 2135369"/>
              <a:gd name="connsiteY5" fmla="*/ 1468799 h 1468799"/>
              <a:gd name="connsiteX6" fmla="*/ 146880 w 2135369"/>
              <a:gd name="connsiteY6" fmla="*/ 1468799 h 1468799"/>
              <a:gd name="connsiteX7" fmla="*/ 0 w 2135369"/>
              <a:gd name="connsiteY7" fmla="*/ 1321919 h 1468799"/>
              <a:gd name="connsiteX8" fmla="*/ 0 w 2135369"/>
              <a:gd name="connsiteY8" fmla="*/ 146880 h 146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369" h="1468799">
                <a:moveTo>
                  <a:pt x="0" y="146880"/>
                </a:moveTo>
                <a:cubicBezTo>
                  <a:pt x="0" y="65760"/>
                  <a:pt x="65760" y="0"/>
                  <a:pt x="146880" y="0"/>
                </a:cubicBezTo>
                <a:lnTo>
                  <a:pt x="1988489" y="0"/>
                </a:lnTo>
                <a:cubicBezTo>
                  <a:pt x="2069609" y="0"/>
                  <a:pt x="2135369" y="65760"/>
                  <a:pt x="2135369" y="146880"/>
                </a:cubicBezTo>
                <a:lnTo>
                  <a:pt x="2135369" y="1321919"/>
                </a:lnTo>
                <a:cubicBezTo>
                  <a:pt x="2135369" y="1403039"/>
                  <a:pt x="2069609" y="1468799"/>
                  <a:pt x="1988489" y="1468799"/>
                </a:cubicBezTo>
                <a:lnTo>
                  <a:pt x="146880" y="1468799"/>
                </a:lnTo>
                <a:cubicBezTo>
                  <a:pt x="65760" y="1468799"/>
                  <a:pt x="0" y="1403039"/>
                  <a:pt x="0" y="1321919"/>
                </a:cubicBezTo>
                <a:lnTo>
                  <a:pt x="0" y="14688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808" tIns="241808" rIns="241808" bIns="744192" numCol="1" spcCol="1270" anchor="t" anchorCtr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nhập dữ liệu (lệnh vào): input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 pháp: 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&lt;biến&gt;=input()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&lt;biến&gt;=input(&lt;dòng thông báo&gt;)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name=input(“Nhập họ tên:”)</a:t>
            </a:r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kern="12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5E797-D7C6-6554-2EA1-E257FBC74AE0}"/>
              </a:ext>
            </a:extLst>
          </p:cNvPr>
          <p:cNvSpPr txBox="1"/>
          <p:nvPr/>
        </p:nvSpPr>
        <p:spPr>
          <a:xfrm>
            <a:off x="4761182" y="2791236"/>
            <a:ext cx="86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A515F7-E0F8-F1A4-C9CF-ADB61B037A5D}"/>
              </a:ext>
            </a:extLst>
          </p:cNvPr>
          <p:cNvSpPr txBox="1"/>
          <p:nvPr/>
        </p:nvSpPr>
        <p:spPr>
          <a:xfrm>
            <a:off x="1286982" y="2521469"/>
            <a:ext cx="1880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An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7EDDAC0-FF5E-2121-A28D-058D9A1A9D12}"/>
              </a:ext>
            </a:extLst>
          </p:cNvPr>
          <p:cNvSpPr/>
          <p:nvPr/>
        </p:nvSpPr>
        <p:spPr>
          <a:xfrm>
            <a:off x="6672160" y="4133455"/>
            <a:ext cx="4478666" cy="2136195"/>
          </a:xfrm>
          <a:custGeom>
            <a:avLst/>
            <a:gdLst>
              <a:gd name="connsiteX0" fmla="*/ 0 w 2135369"/>
              <a:gd name="connsiteY0" fmla="*/ 146880 h 1468799"/>
              <a:gd name="connsiteX1" fmla="*/ 146880 w 2135369"/>
              <a:gd name="connsiteY1" fmla="*/ 0 h 1468799"/>
              <a:gd name="connsiteX2" fmla="*/ 1988489 w 2135369"/>
              <a:gd name="connsiteY2" fmla="*/ 0 h 1468799"/>
              <a:gd name="connsiteX3" fmla="*/ 2135369 w 2135369"/>
              <a:gd name="connsiteY3" fmla="*/ 146880 h 1468799"/>
              <a:gd name="connsiteX4" fmla="*/ 2135369 w 2135369"/>
              <a:gd name="connsiteY4" fmla="*/ 1321919 h 1468799"/>
              <a:gd name="connsiteX5" fmla="*/ 1988489 w 2135369"/>
              <a:gd name="connsiteY5" fmla="*/ 1468799 h 1468799"/>
              <a:gd name="connsiteX6" fmla="*/ 146880 w 2135369"/>
              <a:gd name="connsiteY6" fmla="*/ 1468799 h 1468799"/>
              <a:gd name="connsiteX7" fmla="*/ 0 w 2135369"/>
              <a:gd name="connsiteY7" fmla="*/ 1321919 h 1468799"/>
              <a:gd name="connsiteX8" fmla="*/ 0 w 2135369"/>
              <a:gd name="connsiteY8" fmla="*/ 146880 h 146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369" h="1468799">
                <a:moveTo>
                  <a:pt x="0" y="146880"/>
                </a:moveTo>
                <a:cubicBezTo>
                  <a:pt x="0" y="65760"/>
                  <a:pt x="65760" y="0"/>
                  <a:pt x="146880" y="0"/>
                </a:cubicBezTo>
                <a:lnTo>
                  <a:pt x="1988489" y="0"/>
                </a:lnTo>
                <a:cubicBezTo>
                  <a:pt x="2069609" y="0"/>
                  <a:pt x="2135369" y="65760"/>
                  <a:pt x="2135369" y="146880"/>
                </a:cubicBezTo>
                <a:lnTo>
                  <a:pt x="2135369" y="1321919"/>
                </a:lnTo>
                <a:cubicBezTo>
                  <a:pt x="2135369" y="1403039"/>
                  <a:pt x="2069609" y="1468799"/>
                  <a:pt x="1988489" y="1468799"/>
                </a:cubicBezTo>
                <a:lnTo>
                  <a:pt x="146880" y="1468799"/>
                </a:lnTo>
                <a:cubicBezTo>
                  <a:pt x="65760" y="1468799"/>
                  <a:pt x="0" y="1403039"/>
                  <a:pt x="0" y="1321919"/>
                </a:cubicBezTo>
                <a:lnTo>
                  <a:pt x="0" y="14688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808" tIns="241808" rIns="241808" bIns="744192" numCol="1" spcCol="1270" anchor="t" anchorCtr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xuất dữ liệu (lệnh ra): print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 pháp: 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print(&lt;giá trị&gt;)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	print(“Xin chào “)</a:t>
            </a:r>
          </a:p>
          <a:p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print(name)</a:t>
            </a:r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kern="120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A27E2C-3E1B-77D8-2BD2-AEDF2B5D959D}"/>
              </a:ext>
            </a:extLst>
          </p:cNvPr>
          <p:cNvSpPr txBox="1"/>
          <p:nvPr/>
        </p:nvSpPr>
        <p:spPr>
          <a:xfrm>
            <a:off x="4609350" y="2359161"/>
            <a:ext cx="188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1753C0-0728-F9EC-D5EA-1868AFCB32C9}"/>
              </a:ext>
            </a:extLst>
          </p:cNvPr>
          <p:cNvSpPr txBox="1"/>
          <p:nvPr/>
        </p:nvSpPr>
        <p:spPr>
          <a:xfrm>
            <a:off x="9067306" y="2039774"/>
            <a:ext cx="122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</p:spTree>
    <p:extLst>
      <p:ext uri="{BB962C8B-B14F-4D97-AF65-F5344CB8AC3E}">
        <p14:creationId xmlns:p14="http://schemas.microsoft.com/office/powerpoint/2010/main" val="40749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26276 -0.0055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34297 1.85185E-6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6" grpId="1"/>
      <p:bldP spid="26" grpId="2"/>
      <p:bldP spid="27" grpId="0" animBg="1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1">
            <a:hlinkClick r:id="" action="ppaction://media"/>
            <a:extLst>
              <a:ext uri="{FF2B5EF4-FFF2-40B4-BE49-F238E27FC236}">
                <a16:creationId xmlns:a16="http://schemas.microsoft.com/office/drawing/2014/main" id="{EB4563D5-9031-57FA-A58B-F05BEB2F7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115" y="-3048"/>
            <a:ext cx="6678885" cy="686409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2608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CFD789-1927-4A32-E2FA-EA40F8655425}"/>
              </a:ext>
            </a:extLst>
          </p:cNvPr>
          <p:cNvSpPr/>
          <p:nvPr/>
        </p:nvSpPr>
        <p:spPr>
          <a:xfrm>
            <a:off x="545592" y="1145832"/>
            <a:ext cx="4309872" cy="1089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name=input(“Nhập họ tên em: “)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print(“Xin chào “, name)</a:t>
            </a:r>
          </a:p>
        </p:txBody>
      </p:sp>
    </p:spTree>
    <p:extLst>
      <p:ext uri="{BB962C8B-B14F-4D97-AF65-F5344CB8AC3E}">
        <p14:creationId xmlns:p14="http://schemas.microsoft.com/office/powerpoint/2010/main" val="219413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2">
            <a:hlinkClick r:id="" action="ppaction://media"/>
            <a:extLst>
              <a:ext uri="{FF2B5EF4-FFF2-40B4-BE49-F238E27FC236}">
                <a16:creationId xmlns:a16="http://schemas.microsoft.com/office/drawing/2014/main" id="{015DE27C-CC71-E256-9EBC-BD3A6CF24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2976" y="2020"/>
            <a:ext cx="6669024" cy="685396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2608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CFD789-1927-4A32-E2FA-EA40F8655425}"/>
              </a:ext>
            </a:extLst>
          </p:cNvPr>
          <p:cNvSpPr/>
          <p:nvPr/>
        </p:nvSpPr>
        <p:spPr>
          <a:xfrm>
            <a:off x="545592" y="1145832"/>
            <a:ext cx="4309872" cy="1089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name=input(“Nhập họ tên em: “)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print(“Xin chào “, name)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558DD9-1A0E-770D-9AE2-FE996E97F9B1}"/>
              </a:ext>
            </a:extLst>
          </p:cNvPr>
          <p:cNvSpPr/>
          <p:nvPr/>
        </p:nvSpPr>
        <p:spPr>
          <a:xfrm>
            <a:off x="545592" y="2560104"/>
            <a:ext cx="4309872" cy="171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Lệnh input() cho phép nhập vào số, biểu thức hay xâu kí tự. Sau khi nhập vào thì tất cả đều có kiểu dữ liệu xâu kí tự</a:t>
            </a:r>
          </a:p>
        </p:txBody>
      </p:sp>
    </p:spTree>
    <p:extLst>
      <p:ext uri="{BB962C8B-B14F-4D97-AF65-F5344CB8AC3E}">
        <p14:creationId xmlns:p14="http://schemas.microsoft.com/office/powerpoint/2010/main" val="39989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3">
            <a:hlinkClick r:id="" action="ppaction://media"/>
            <a:extLst>
              <a:ext uri="{FF2B5EF4-FFF2-40B4-BE49-F238E27FC236}">
                <a16:creationId xmlns:a16="http://schemas.microsoft.com/office/drawing/2014/main" id="{3345FFA0-AA4C-6102-CC9A-D0C825158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9046" y="0"/>
            <a:ext cx="667295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2608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CFD789-1927-4A32-E2FA-EA40F8655425}"/>
              </a:ext>
            </a:extLst>
          </p:cNvPr>
          <p:cNvSpPr/>
          <p:nvPr/>
        </p:nvSpPr>
        <p:spPr>
          <a:xfrm>
            <a:off x="545592" y="1145832"/>
            <a:ext cx="4309872" cy="1089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name=input(“Nhập họ tên em: “)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print(“Xin chào “, name)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558DD9-1A0E-770D-9AE2-FE996E97F9B1}"/>
              </a:ext>
            </a:extLst>
          </p:cNvPr>
          <p:cNvSpPr/>
          <p:nvPr/>
        </p:nvSpPr>
        <p:spPr>
          <a:xfrm>
            <a:off x="545592" y="2560104"/>
            <a:ext cx="4309872" cy="171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Lệnh input() cho phép nhập vào số, biểu thức hay xâu kí tự. Sau khi nhập vào thì tất cả đều có kiểu dữ liệu xâu kí tự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E6A948-112C-65C6-75B1-72C594947942}"/>
              </a:ext>
            </a:extLst>
          </p:cNvPr>
          <p:cNvSpPr/>
          <p:nvPr/>
        </p:nvSpPr>
        <p:spPr>
          <a:xfrm>
            <a:off x="545592" y="4594752"/>
            <a:ext cx="4309872" cy="130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Lệnh print() hiển thị thông tin ra màn hình, thông tin hiển thị bao gồm tất cả các kiểu dữ liệu</a:t>
            </a:r>
          </a:p>
        </p:txBody>
      </p:sp>
    </p:spTree>
    <p:extLst>
      <p:ext uri="{BB962C8B-B14F-4D97-AF65-F5344CB8AC3E}">
        <p14:creationId xmlns:p14="http://schemas.microsoft.com/office/powerpoint/2010/main" val="41551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92608" y="0"/>
            <a:ext cx="545967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VÀO RA ĐƠN GIẢN    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C2741-8E31-3206-7255-AFDA1293E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051941"/>
            <a:ext cx="10858500" cy="2724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CD892A-11C5-B2C7-E281-90CA572DBC51}"/>
              </a:ext>
            </a:extLst>
          </p:cNvPr>
          <p:cNvGrpSpPr/>
          <p:nvPr/>
        </p:nvGrpSpPr>
        <p:grpSpPr>
          <a:xfrm>
            <a:off x="457200" y="3954274"/>
            <a:ext cx="11068049" cy="1309798"/>
            <a:chOff x="957503" y="3667047"/>
            <a:chExt cx="10055730" cy="26777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BAEE880-2F44-065F-48CD-D2A528D16418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E3B425-6FFF-E3AD-0BF5-DF8B92198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47"/>
              <a:ext cx="978607" cy="70206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35DAC5-82CB-2A1A-7304-39903D1B770C}"/>
              </a:ext>
            </a:extLst>
          </p:cNvPr>
          <p:cNvSpPr txBox="1"/>
          <p:nvPr/>
        </p:nvSpPr>
        <p:spPr>
          <a:xfrm>
            <a:off x="1776006" y="4078567"/>
            <a:ext cx="8639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input() cho phép nhập dữ liệu từ bàn phím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được nhập sẽ là xâu (dữ liệu kiểu xâu kí tự - str)</a:t>
            </a:r>
          </a:p>
        </p:txBody>
      </p:sp>
    </p:spTree>
    <p:extLst>
      <p:ext uri="{BB962C8B-B14F-4D97-AF65-F5344CB8AC3E}">
        <p14:creationId xmlns:p14="http://schemas.microsoft.com/office/powerpoint/2010/main" val="20040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20176</TotalTime>
  <Words>1361</Words>
  <Application>Microsoft Office PowerPoint</Application>
  <PresentationFormat>Widescreen</PresentationFormat>
  <Paragraphs>197</Paragraphs>
  <Slides>29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Corbel</vt:lpstr>
      <vt:lpstr>Impact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 Dam</cp:lastModifiedBy>
  <cp:revision>326</cp:revision>
  <dcterms:created xsi:type="dcterms:W3CDTF">2021-03-03T03:20:18Z</dcterms:created>
  <dcterms:modified xsi:type="dcterms:W3CDTF">2022-09-17T14:34:50Z</dcterms:modified>
</cp:coreProperties>
</file>